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1" r:id="rId2"/>
    <p:sldId id="356" r:id="rId3"/>
    <p:sldId id="357" r:id="rId4"/>
    <p:sldId id="395" r:id="rId5"/>
    <p:sldId id="328" r:id="rId6"/>
    <p:sldId id="260" r:id="rId7"/>
    <p:sldId id="370" r:id="rId8"/>
    <p:sldId id="388" r:id="rId9"/>
    <p:sldId id="280" r:id="rId10"/>
    <p:sldId id="371" r:id="rId11"/>
    <p:sldId id="344" r:id="rId12"/>
    <p:sldId id="346" r:id="rId13"/>
    <p:sldId id="345" r:id="rId14"/>
    <p:sldId id="392" r:id="rId15"/>
    <p:sldId id="301" r:id="rId16"/>
    <p:sldId id="382" r:id="rId17"/>
    <p:sldId id="391" r:id="rId18"/>
    <p:sldId id="393" r:id="rId19"/>
    <p:sldId id="394" r:id="rId20"/>
    <p:sldId id="28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63188-8FDB-42BC-AEDC-9E293EC4C28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66D5EE-590E-416B-B926-67A2D755ABDD}">
      <dgm:prSet phldrT="[Text]" custT="1"/>
      <dgm:spPr>
        <a:solidFill>
          <a:srgbClr val="070C3C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6600" dirty="0"/>
            <a:t>1</a:t>
          </a:r>
          <a:br>
            <a:rPr lang="en-US" sz="2800" dirty="0"/>
          </a:br>
          <a:r>
            <a:rPr lang="en-US" sz="1800" dirty="0"/>
            <a:t>Purge Filter</a:t>
          </a:r>
          <a:endParaRPr lang="en-US" sz="2800" dirty="0"/>
        </a:p>
      </dgm:t>
    </dgm:pt>
    <dgm:pt modelId="{A1351DA6-F768-41A5-920A-B3CCEB534B6D}" type="parTrans" cxnId="{36C09093-EA58-410C-B10A-1D78395E0065}">
      <dgm:prSet/>
      <dgm:spPr/>
      <dgm:t>
        <a:bodyPr/>
        <a:lstStyle/>
        <a:p>
          <a:endParaRPr lang="en-US"/>
        </a:p>
      </dgm:t>
    </dgm:pt>
    <dgm:pt modelId="{0BE755D6-936A-41D3-AE96-2514D6AF81BE}" type="sibTrans" cxnId="{36C09093-EA58-410C-B10A-1D78395E0065}">
      <dgm:prSet/>
      <dgm:spPr/>
      <dgm:t>
        <a:bodyPr/>
        <a:lstStyle/>
        <a:p>
          <a:endParaRPr lang="en-US"/>
        </a:p>
      </dgm:t>
    </dgm:pt>
    <dgm:pt modelId="{7698293D-7F0D-41C7-B500-FB4169EF2493}">
      <dgm:prSet phldrT="[Text]" custT="1"/>
      <dgm:spPr>
        <a:solidFill>
          <a:srgbClr val="070C3C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6600" dirty="0"/>
            <a:t>2</a:t>
          </a:r>
          <a:br>
            <a:rPr lang="en-US" sz="2800" dirty="0"/>
          </a:br>
          <a:r>
            <a:rPr lang="en-US" sz="1800" dirty="0"/>
            <a:t>Evacuate Oil</a:t>
          </a:r>
          <a:endParaRPr lang="en-US" sz="2800" dirty="0"/>
        </a:p>
      </dgm:t>
    </dgm:pt>
    <dgm:pt modelId="{8F16E3F0-BEC9-4D3B-8B6A-922344DBB600}" type="parTrans" cxnId="{B6AF2303-0C00-41B3-A6F6-9EA582959BE8}">
      <dgm:prSet/>
      <dgm:spPr/>
      <dgm:t>
        <a:bodyPr/>
        <a:lstStyle/>
        <a:p>
          <a:endParaRPr lang="en-US"/>
        </a:p>
      </dgm:t>
    </dgm:pt>
    <dgm:pt modelId="{F861753C-8BB1-4E44-9666-4E13153F58D2}" type="sibTrans" cxnId="{B6AF2303-0C00-41B3-A6F6-9EA582959BE8}">
      <dgm:prSet/>
      <dgm:spPr/>
      <dgm:t>
        <a:bodyPr/>
        <a:lstStyle/>
        <a:p>
          <a:endParaRPr lang="en-US"/>
        </a:p>
      </dgm:t>
    </dgm:pt>
    <dgm:pt modelId="{D9E11446-2827-4883-9855-6B153501FB50}">
      <dgm:prSet phldrT="[Text]" custT="1"/>
      <dgm:spPr>
        <a:solidFill>
          <a:srgbClr val="070C3C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6600" dirty="0"/>
            <a:t>3</a:t>
          </a:r>
          <a:br>
            <a:rPr lang="en-US" sz="6600" dirty="0"/>
          </a:br>
          <a:r>
            <a:rPr lang="en-US" sz="1800" dirty="0"/>
            <a:t>Refill Oil</a:t>
          </a:r>
        </a:p>
      </dgm:t>
    </dgm:pt>
    <dgm:pt modelId="{88DE6607-A86A-45B1-BAE2-3CA0DB733044}" type="parTrans" cxnId="{E69C1E17-7A6C-455F-BF73-7385EF059472}">
      <dgm:prSet/>
      <dgm:spPr/>
      <dgm:t>
        <a:bodyPr/>
        <a:lstStyle/>
        <a:p>
          <a:endParaRPr lang="en-US"/>
        </a:p>
      </dgm:t>
    </dgm:pt>
    <dgm:pt modelId="{E35D0DE4-335F-4634-9B9D-88EBEE5D0012}" type="sibTrans" cxnId="{E69C1E17-7A6C-455F-BF73-7385EF059472}">
      <dgm:prSet/>
      <dgm:spPr/>
      <dgm:t>
        <a:bodyPr/>
        <a:lstStyle/>
        <a:p>
          <a:endParaRPr lang="en-US"/>
        </a:p>
      </dgm:t>
    </dgm:pt>
    <dgm:pt modelId="{9F5CEDE2-1981-455E-AC1B-0AFD406393AC}" type="pres">
      <dgm:prSet presAssocID="{AC163188-8FDB-42BC-AEDC-9E293EC4C282}" presName="rootnode" presStyleCnt="0">
        <dgm:presLayoutVars>
          <dgm:chMax/>
          <dgm:chPref/>
          <dgm:dir/>
          <dgm:animLvl val="lvl"/>
        </dgm:presLayoutVars>
      </dgm:prSet>
      <dgm:spPr/>
    </dgm:pt>
    <dgm:pt modelId="{7AB57C2A-BC85-408A-B82A-4245F120CEC1}" type="pres">
      <dgm:prSet presAssocID="{B766D5EE-590E-416B-B926-67A2D755ABDD}" presName="composite" presStyleCnt="0"/>
      <dgm:spPr/>
    </dgm:pt>
    <dgm:pt modelId="{0D613B09-DE35-4BFA-ABD9-E8CB0AB04517}" type="pres">
      <dgm:prSet presAssocID="{B766D5EE-590E-416B-B926-67A2D755ABDD}" presName="bentUpArrow1" presStyleLbl="alignImgPlace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3FE4327F-754E-418E-93E8-D832FA173BBC}" type="pres">
      <dgm:prSet presAssocID="{B766D5EE-590E-416B-B926-67A2D755ABDD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E7E2DD96-44A9-4E37-AB5E-69B96B071646}" type="pres">
      <dgm:prSet presAssocID="{B766D5EE-590E-416B-B926-67A2D755ABDD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ADB0A3DF-3C6E-4B94-895F-5A41AA0D5EEF}" type="pres">
      <dgm:prSet presAssocID="{0BE755D6-936A-41D3-AE96-2514D6AF81BE}" presName="sibTrans" presStyleCnt="0"/>
      <dgm:spPr/>
    </dgm:pt>
    <dgm:pt modelId="{ED21C237-5CCD-4DE5-B60B-519C28F7F3B5}" type="pres">
      <dgm:prSet presAssocID="{7698293D-7F0D-41C7-B500-FB4169EF2493}" presName="composite" presStyleCnt="0"/>
      <dgm:spPr/>
    </dgm:pt>
    <dgm:pt modelId="{6CB8604E-337E-4A83-B3EA-02C0BC7B0A9C}" type="pres">
      <dgm:prSet presAssocID="{7698293D-7F0D-41C7-B500-FB4169EF2493}" presName="bentUpArrow1" presStyleLbl="alignImgPlace1" presStyleIdx="1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BDD3AE5F-6B70-4862-B498-C8470A8594E7}" type="pres">
      <dgm:prSet presAssocID="{7698293D-7F0D-41C7-B500-FB4169EF2493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FFA213BE-6DBE-4F15-AE53-3CC35CCCA6A9}" type="pres">
      <dgm:prSet presAssocID="{7698293D-7F0D-41C7-B500-FB4169EF2493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59A0E03E-AD9A-4C84-9F0C-3314E41A265A}" type="pres">
      <dgm:prSet presAssocID="{F861753C-8BB1-4E44-9666-4E13153F58D2}" presName="sibTrans" presStyleCnt="0"/>
      <dgm:spPr/>
    </dgm:pt>
    <dgm:pt modelId="{2E7BEDDB-01E5-4446-9BBA-F94E72DEAACE}" type="pres">
      <dgm:prSet presAssocID="{D9E11446-2827-4883-9855-6B153501FB50}" presName="composite" presStyleCnt="0"/>
      <dgm:spPr/>
    </dgm:pt>
    <dgm:pt modelId="{F96CA65C-C2B5-490C-BE13-92E347D4002A}" type="pres">
      <dgm:prSet presAssocID="{D9E11446-2827-4883-9855-6B153501FB5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B6AF2303-0C00-41B3-A6F6-9EA582959BE8}" srcId="{AC163188-8FDB-42BC-AEDC-9E293EC4C282}" destId="{7698293D-7F0D-41C7-B500-FB4169EF2493}" srcOrd="1" destOrd="0" parTransId="{8F16E3F0-BEC9-4D3B-8B6A-922344DBB600}" sibTransId="{F861753C-8BB1-4E44-9666-4E13153F58D2}"/>
    <dgm:cxn modelId="{E69C1E17-7A6C-455F-BF73-7385EF059472}" srcId="{AC163188-8FDB-42BC-AEDC-9E293EC4C282}" destId="{D9E11446-2827-4883-9855-6B153501FB50}" srcOrd="2" destOrd="0" parTransId="{88DE6607-A86A-45B1-BAE2-3CA0DB733044}" sibTransId="{E35D0DE4-335F-4634-9B9D-88EBEE5D0012}"/>
    <dgm:cxn modelId="{10210F21-EF75-4573-8A34-3FF45DD564C5}" type="presOf" srcId="{AC163188-8FDB-42BC-AEDC-9E293EC4C282}" destId="{9F5CEDE2-1981-455E-AC1B-0AFD406393AC}" srcOrd="0" destOrd="0" presId="urn:microsoft.com/office/officeart/2005/8/layout/StepDownProcess"/>
    <dgm:cxn modelId="{6C10C278-F81A-4280-801C-3A276771908E}" type="presOf" srcId="{B766D5EE-590E-416B-B926-67A2D755ABDD}" destId="{3FE4327F-754E-418E-93E8-D832FA173BBC}" srcOrd="0" destOrd="0" presId="urn:microsoft.com/office/officeart/2005/8/layout/StepDownProcess"/>
    <dgm:cxn modelId="{36C09093-EA58-410C-B10A-1D78395E0065}" srcId="{AC163188-8FDB-42BC-AEDC-9E293EC4C282}" destId="{B766D5EE-590E-416B-B926-67A2D755ABDD}" srcOrd="0" destOrd="0" parTransId="{A1351DA6-F768-41A5-920A-B3CCEB534B6D}" sibTransId="{0BE755D6-936A-41D3-AE96-2514D6AF81BE}"/>
    <dgm:cxn modelId="{1D32DBB1-01EC-42C6-9E7A-5F06F1777237}" type="presOf" srcId="{7698293D-7F0D-41C7-B500-FB4169EF2493}" destId="{BDD3AE5F-6B70-4862-B498-C8470A8594E7}" srcOrd="0" destOrd="0" presId="urn:microsoft.com/office/officeart/2005/8/layout/StepDownProcess"/>
    <dgm:cxn modelId="{F2ED35DE-E764-4F25-ABC9-B1AA2EAFCA01}" type="presOf" srcId="{D9E11446-2827-4883-9855-6B153501FB50}" destId="{F96CA65C-C2B5-490C-BE13-92E347D4002A}" srcOrd="0" destOrd="0" presId="urn:microsoft.com/office/officeart/2005/8/layout/StepDownProcess"/>
    <dgm:cxn modelId="{B0F3D694-7701-4844-B673-521CDB201455}" type="presParOf" srcId="{9F5CEDE2-1981-455E-AC1B-0AFD406393AC}" destId="{7AB57C2A-BC85-408A-B82A-4245F120CEC1}" srcOrd="0" destOrd="0" presId="urn:microsoft.com/office/officeart/2005/8/layout/StepDownProcess"/>
    <dgm:cxn modelId="{F3AD6F30-0BB1-4186-BF2C-FFB9CBB99512}" type="presParOf" srcId="{7AB57C2A-BC85-408A-B82A-4245F120CEC1}" destId="{0D613B09-DE35-4BFA-ABD9-E8CB0AB04517}" srcOrd="0" destOrd="0" presId="urn:microsoft.com/office/officeart/2005/8/layout/StepDownProcess"/>
    <dgm:cxn modelId="{E261749C-0D9F-4188-BE4C-4B1C4E7369D1}" type="presParOf" srcId="{7AB57C2A-BC85-408A-B82A-4245F120CEC1}" destId="{3FE4327F-754E-418E-93E8-D832FA173BBC}" srcOrd="1" destOrd="0" presId="urn:microsoft.com/office/officeart/2005/8/layout/StepDownProcess"/>
    <dgm:cxn modelId="{7E70ECB2-A04F-4F56-98A3-7FA6CA16B905}" type="presParOf" srcId="{7AB57C2A-BC85-408A-B82A-4245F120CEC1}" destId="{E7E2DD96-44A9-4E37-AB5E-69B96B071646}" srcOrd="2" destOrd="0" presId="urn:microsoft.com/office/officeart/2005/8/layout/StepDownProcess"/>
    <dgm:cxn modelId="{19DBE536-D27C-466F-980E-F1302488F9EC}" type="presParOf" srcId="{9F5CEDE2-1981-455E-AC1B-0AFD406393AC}" destId="{ADB0A3DF-3C6E-4B94-895F-5A41AA0D5EEF}" srcOrd="1" destOrd="0" presId="urn:microsoft.com/office/officeart/2005/8/layout/StepDownProcess"/>
    <dgm:cxn modelId="{C5A1A8DA-ACAE-4CCF-A0D0-400D973C57D5}" type="presParOf" srcId="{9F5CEDE2-1981-455E-AC1B-0AFD406393AC}" destId="{ED21C237-5CCD-4DE5-B60B-519C28F7F3B5}" srcOrd="2" destOrd="0" presId="urn:microsoft.com/office/officeart/2005/8/layout/StepDownProcess"/>
    <dgm:cxn modelId="{BBE2C409-F543-4C96-95D2-DC3DD6A06DA9}" type="presParOf" srcId="{ED21C237-5CCD-4DE5-B60B-519C28F7F3B5}" destId="{6CB8604E-337E-4A83-B3EA-02C0BC7B0A9C}" srcOrd="0" destOrd="0" presId="urn:microsoft.com/office/officeart/2005/8/layout/StepDownProcess"/>
    <dgm:cxn modelId="{B568C0C0-3C7C-4EBF-A5D8-437E1E12D3A3}" type="presParOf" srcId="{ED21C237-5CCD-4DE5-B60B-519C28F7F3B5}" destId="{BDD3AE5F-6B70-4862-B498-C8470A8594E7}" srcOrd="1" destOrd="0" presId="urn:microsoft.com/office/officeart/2005/8/layout/StepDownProcess"/>
    <dgm:cxn modelId="{1E7B56BD-3A0E-42D9-8845-7C1B8427F2CE}" type="presParOf" srcId="{ED21C237-5CCD-4DE5-B60B-519C28F7F3B5}" destId="{FFA213BE-6DBE-4F15-AE53-3CC35CCCA6A9}" srcOrd="2" destOrd="0" presId="urn:microsoft.com/office/officeart/2005/8/layout/StepDownProcess"/>
    <dgm:cxn modelId="{D0CEB28B-6FF0-4151-A51F-67C453FC9D1B}" type="presParOf" srcId="{9F5CEDE2-1981-455E-AC1B-0AFD406393AC}" destId="{59A0E03E-AD9A-4C84-9F0C-3314E41A265A}" srcOrd="3" destOrd="0" presId="urn:microsoft.com/office/officeart/2005/8/layout/StepDownProcess"/>
    <dgm:cxn modelId="{78A06E0C-71AC-4499-86CC-F07C8D8FB59E}" type="presParOf" srcId="{9F5CEDE2-1981-455E-AC1B-0AFD406393AC}" destId="{2E7BEDDB-01E5-4446-9BBA-F94E72DEAACE}" srcOrd="4" destOrd="0" presId="urn:microsoft.com/office/officeart/2005/8/layout/StepDownProcess"/>
    <dgm:cxn modelId="{AEE51A54-535C-4AE1-8832-5E34A92E213F}" type="presParOf" srcId="{2E7BEDDB-01E5-4446-9BBA-F94E72DEAACE}" destId="{F96CA65C-C2B5-490C-BE13-92E347D4002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13B09-DE35-4BFA-ABD9-E8CB0AB04517}">
      <dsp:nvSpPr>
        <dsp:cNvPr id="0" name=""/>
        <dsp:cNvSpPr/>
      </dsp:nvSpPr>
      <dsp:spPr>
        <a:xfrm rot="5400000">
          <a:off x="1664024" y="1432847"/>
          <a:ext cx="1267230" cy="14426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4327F-754E-418E-93E8-D832FA173BBC}">
      <dsp:nvSpPr>
        <dsp:cNvPr id="0" name=""/>
        <dsp:cNvSpPr/>
      </dsp:nvSpPr>
      <dsp:spPr>
        <a:xfrm>
          <a:off x="1328285" y="28097"/>
          <a:ext cx="2133269" cy="1493219"/>
        </a:xfrm>
        <a:prstGeom prst="roundRect">
          <a:avLst>
            <a:gd name="adj" fmla="val 16670"/>
          </a:avLst>
        </a:prstGeom>
        <a:solidFill>
          <a:srgbClr val="070C3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/>
            <a:t>1</a:t>
          </a:r>
          <a:br>
            <a:rPr lang="en-US" sz="2800" kern="1200" dirty="0"/>
          </a:br>
          <a:r>
            <a:rPr lang="en-US" sz="1800" kern="1200" dirty="0"/>
            <a:t>Purge Filter</a:t>
          </a:r>
          <a:endParaRPr lang="en-US" sz="2800" kern="1200" dirty="0"/>
        </a:p>
      </dsp:txBody>
      <dsp:txXfrm>
        <a:off x="1401191" y="101003"/>
        <a:ext cx="1987457" cy="1347407"/>
      </dsp:txXfrm>
    </dsp:sp>
    <dsp:sp modelId="{E7E2DD96-44A9-4E37-AB5E-69B96B071646}">
      <dsp:nvSpPr>
        <dsp:cNvPr id="0" name=""/>
        <dsp:cNvSpPr/>
      </dsp:nvSpPr>
      <dsp:spPr>
        <a:xfrm>
          <a:off x="3461554" y="170510"/>
          <a:ext cx="1551537" cy="1206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8604E-337E-4A83-B3EA-02C0BC7B0A9C}">
      <dsp:nvSpPr>
        <dsp:cNvPr id="0" name=""/>
        <dsp:cNvSpPr/>
      </dsp:nvSpPr>
      <dsp:spPr>
        <a:xfrm rot="5400000">
          <a:off x="3432731" y="3110225"/>
          <a:ext cx="1267230" cy="14426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3AE5F-6B70-4862-B498-C8470A8594E7}">
      <dsp:nvSpPr>
        <dsp:cNvPr id="0" name=""/>
        <dsp:cNvSpPr/>
      </dsp:nvSpPr>
      <dsp:spPr>
        <a:xfrm>
          <a:off x="3096992" y="1705475"/>
          <a:ext cx="2133269" cy="1493219"/>
        </a:xfrm>
        <a:prstGeom prst="roundRect">
          <a:avLst>
            <a:gd name="adj" fmla="val 16670"/>
          </a:avLst>
        </a:prstGeom>
        <a:solidFill>
          <a:srgbClr val="070C3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/>
            <a:t>2</a:t>
          </a:r>
          <a:br>
            <a:rPr lang="en-US" sz="2800" kern="1200" dirty="0"/>
          </a:br>
          <a:r>
            <a:rPr lang="en-US" sz="1800" kern="1200" dirty="0"/>
            <a:t>Evacuate Oil</a:t>
          </a:r>
          <a:endParaRPr lang="en-US" sz="2800" kern="1200" dirty="0"/>
        </a:p>
      </dsp:txBody>
      <dsp:txXfrm>
        <a:off x="3169898" y="1778381"/>
        <a:ext cx="1987457" cy="1347407"/>
      </dsp:txXfrm>
    </dsp:sp>
    <dsp:sp modelId="{FFA213BE-6DBE-4F15-AE53-3CC35CCCA6A9}">
      <dsp:nvSpPr>
        <dsp:cNvPr id="0" name=""/>
        <dsp:cNvSpPr/>
      </dsp:nvSpPr>
      <dsp:spPr>
        <a:xfrm>
          <a:off x="5230261" y="1847888"/>
          <a:ext cx="1551537" cy="1206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CA65C-C2B5-490C-BE13-92E347D4002A}">
      <dsp:nvSpPr>
        <dsp:cNvPr id="0" name=""/>
        <dsp:cNvSpPr/>
      </dsp:nvSpPr>
      <dsp:spPr>
        <a:xfrm>
          <a:off x="4865699" y="3382853"/>
          <a:ext cx="2133269" cy="1493219"/>
        </a:xfrm>
        <a:prstGeom prst="roundRect">
          <a:avLst>
            <a:gd name="adj" fmla="val 16670"/>
          </a:avLst>
        </a:prstGeom>
        <a:solidFill>
          <a:srgbClr val="070C3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/>
            <a:t>3</a:t>
          </a:r>
          <a:br>
            <a:rPr lang="en-US" sz="6600" kern="1200" dirty="0"/>
          </a:br>
          <a:r>
            <a:rPr lang="en-US" sz="1800" kern="1200" dirty="0"/>
            <a:t>Refill Oil</a:t>
          </a:r>
        </a:p>
      </dsp:txBody>
      <dsp:txXfrm>
        <a:off x="4938605" y="3455759"/>
        <a:ext cx="1987457" cy="1347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83656-2CEE-4CEF-B26C-E6912824AEF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7CF03-30D4-4F75-A533-4C4C4A540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1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pt-PT">
              <a:ea typeface="ヒラギノ角ゴ Pro W3" charset="0"/>
            </a:endParaRPr>
          </a:p>
        </p:txBody>
      </p:sp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7D6B1516-D1A9-CB40-B585-65B281808610}" type="slidenum">
              <a:rPr lang="en-US" sz="1200"/>
              <a:pPr algn="r" eaLnBrk="1" hangingPunct="1"/>
              <a:t>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3638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A465280-BB2B-4B48-87E4-F5164C4CB5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6D2CADD-B085-4593-BAB7-2127DA582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FF45E69-1F7B-4B1D-BDAA-CBD864DC15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28F3717-C0AB-40FF-93A5-0EC70D739A9B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69330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times have you had customers complain that a product is faulty and something must be wrong with it, when it is discovered to be user</a:t>
            </a:r>
            <a:r>
              <a:rPr lang="en-US" baseline="0" dirty="0"/>
              <a:t> error. OEMs are trying to make things easier to use and operate to reduce customer complaints and issues.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6A5818-901E-4808-8F12-43883B6CED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17489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76400"/>
            <a:ext cx="11277600" cy="1143000"/>
          </a:xfrm>
        </p:spPr>
        <p:txBody>
          <a:bodyPr/>
          <a:lstStyle>
            <a:lvl1pPr marL="0" indent="0">
              <a:buFont typeface="Times" pitchFamily="-16" charset="0"/>
              <a:buNone/>
              <a:defRPr sz="28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1524000"/>
          </a:xfrm>
          <a:prstGeom prst="rect">
            <a:avLst/>
          </a:prstGeom>
          <a:solidFill>
            <a:srgbClr val="070C3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59550"/>
            <a:ext cx="12192000" cy="304800"/>
          </a:xfrm>
          <a:prstGeom prst="rect">
            <a:avLst/>
          </a:prstGeom>
          <a:solidFill>
            <a:srgbClr val="FFB91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6230938"/>
            <a:ext cx="4527551" cy="169862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228600"/>
            <a:ext cx="11277600" cy="1295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-184150" y="4191000"/>
            <a:ext cx="7315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8987368" y="6159500"/>
            <a:ext cx="289983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8067" y="4205289"/>
            <a:ext cx="5477933" cy="1341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8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14AFF-EAEB-49F7-AFBB-163F993E7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0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800" y="304800"/>
            <a:ext cx="28194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82550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14AFF-EAEB-49F7-AFBB-163F993E7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70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0" y="0"/>
            <a:ext cx="12598400" cy="12192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5081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14AFF-EAEB-49F7-AFBB-163F993E7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5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14AFF-EAEB-49F7-AFBB-163F993E7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8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334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676400"/>
            <a:ext cx="5334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14AFF-EAEB-49F7-AFBB-163F993E7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4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14AFF-EAEB-49F7-AFBB-163F993E7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3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14AFF-EAEB-49F7-AFBB-163F993E7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5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14AFF-EAEB-49F7-AFBB-163F993E7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7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14AFF-EAEB-49F7-AFBB-163F993E7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6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14AFF-EAEB-49F7-AFBB-163F993E7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solidFill>
            <a:srgbClr val="FFB91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127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10871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9369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+mn-lt"/>
              </a:defRPr>
            </a:lvl1pPr>
          </a:lstStyle>
          <a:p>
            <a:fld id="{C8E14AFF-EAEB-49F7-AFBB-163F993E70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454218" y="6121401"/>
            <a:ext cx="1035049" cy="290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200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-16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-16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-16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-16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itchFamily="-16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-16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-16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-16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-16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21.pn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22.pn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23.pn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QCD.quote@support.parker.com" TargetMode="External"/><Relationship Id="rId2" Type="http://schemas.openxmlformats.org/officeDocument/2006/relationships/hyperlink" Target="https://parkerquickfit.rpmindustries.com/logi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3" Target="../media/image25.png" Type="http://schemas.openxmlformats.org/officeDocument/2006/relationships/image"/><Relationship Id="rId2" Target="../media/image24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https://discover.parker.com/QCD-Resources?cm_mmc=Eloqua-_-Email-_-LM_FCG_QCD_New-Home-For-Marcom-Resources_20200206-_-QCD%20Resources%20Page%20Has%20a%20New%20Home%20and%20New%20Resources&amp;cm_lm=emily.renton%40parker.com&amp;elqTrackId=211CE117D0E1231A6A39034D5C8696C5&amp;elq=5cde10cedd2041618c37132a8218225e&amp;elqaid=30929&amp;elqat=1&amp;elqCampaignId=18863" TargetMode="External" Type="http://schemas.openxmlformats.org/officeDocument/2006/relationships/hyperlink"/><Relationship Id="rId1" Target="../slideLayouts/slideLayout2.xml" Type="http://schemas.openxmlformats.org/officeDocument/2006/relationships/slideLayout"/><Relationship Id="rId4" Target="https://promo.parker.com/promotionsite/quickfit/us/en/home" TargetMode="External" Type="http://schemas.openxmlformats.org/officeDocument/2006/relationships/hyperlink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pn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6.jpeg" Type="http://schemas.openxmlformats.org/officeDocument/2006/relationships/image"/><Relationship Id="rId5" Target="../media/image5.jpeg" Type="http://schemas.openxmlformats.org/officeDocument/2006/relationships/image"/><Relationship Id="rId4" Target="mailto:Emily.Renton@parker.com" TargetMode="External" Type="http://schemas.openxmlformats.org/officeDocument/2006/relationships/hyperlink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scover.parker.com/QCD-Resources?cm_mmc=Eloqua-_-Email-_-LM_FCG_QCD_New-Home-For-Marcom-Resources_20200206-_-QCD%20Resources%20Page%20Has%20a%20New%20Home%20and%20New%20Resources&amp;cm_lm=emily.renton%40parker.com&amp;elqTrackId=211CE117D0E1231A6A39034D5C8696C5&amp;elq=5cde10cedd2041618c37132a8218225e&amp;elqaid=30929&amp;elqat=1&amp;elqCampaignId=1886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sh.vidavee.com/publish/E0BA05CDAEA1227118DF3670F8F7D541.doc?AF_deliveryChannel=landingp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 ?><Relationships xmlns="http://schemas.openxmlformats.org/package/2006/relationships"><Relationship Id="rId8" Target="../media/image17.png" Type="http://schemas.openxmlformats.org/officeDocument/2006/relationships/image"/><Relationship Id="rId3" Target="../diagrams/layout1.xml" Type="http://schemas.openxmlformats.org/officeDocument/2006/relationships/diagramLayout"/><Relationship Id="rId7" Target="../media/image16.png" Type="http://schemas.openxmlformats.org/officeDocument/2006/relationships/image"/><Relationship Id="rId2" Target="../diagrams/data1.xml" Type="http://schemas.openxmlformats.org/officeDocument/2006/relationships/diagramData"/><Relationship Id="rId1" Target="../slideLayouts/slideLayout6.xml" Type="http://schemas.openxmlformats.org/officeDocument/2006/relationships/slideLayout"/><Relationship Id="rId6" Target="../diagrams/drawing1.xml" Type="http://schemas.microsoft.com/office/2007/relationships/diagramDrawing"/><Relationship Id="rId5" Target="../diagrams/colors1.xml" Type="http://schemas.openxmlformats.org/officeDocument/2006/relationships/diagramColors"/><Relationship Id="rId4" Target="../diagrams/quickStyle1.xml" Type="http://schemas.openxmlformats.org/officeDocument/2006/relationships/diagramQuickStyle"/><Relationship Id="rId9" Target="../media/image18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248053" y="214827"/>
            <a:ext cx="8458200" cy="97155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Parker Quick-Fit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763401" y="1946029"/>
            <a:ext cx="5332599" cy="404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9pPr>
          </a:lstStyle>
          <a:p>
            <a:r>
              <a:rPr lang="en-US" sz="4000" kern="0" dirty="0">
                <a:solidFill>
                  <a:srgbClr val="000000"/>
                </a:solidFill>
                <a:ea typeface="Arial Black" charset="0"/>
                <a:cs typeface="Arial Black" charset="0"/>
              </a:rPr>
              <a:t>Welcome </a:t>
            </a:r>
            <a:endParaRPr lang="en-US" sz="4000" kern="0" dirty="0">
              <a:solidFill>
                <a:srgbClr val="FF0000"/>
              </a:solidFill>
              <a:ea typeface="Arial" charset="0"/>
              <a:cs typeface="Arial" charset="0"/>
            </a:endParaRPr>
          </a:p>
          <a:p>
            <a:endParaRPr lang="en-US" sz="3200" kern="0" dirty="0">
              <a:solidFill>
                <a:srgbClr val="000000"/>
              </a:solidFill>
              <a:ea typeface="Arial" charset="0"/>
              <a:cs typeface="Arial" charset="0"/>
            </a:endParaRPr>
          </a:p>
          <a:p>
            <a:r>
              <a:rPr lang="en-US" sz="2400" b="0" kern="0" dirty="0">
                <a:solidFill>
                  <a:srgbClr val="000000"/>
                </a:solidFill>
                <a:ea typeface="Arial" charset="0"/>
                <a:cs typeface="Arial" charset="0"/>
              </a:rPr>
              <a:t>Your phone line will be </a:t>
            </a:r>
            <a:r>
              <a:rPr lang="en-US" sz="2400" kern="0" dirty="0">
                <a:solidFill>
                  <a:srgbClr val="000000"/>
                </a:solidFill>
                <a:ea typeface="Arial" charset="0"/>
                <a:cs typeface="Arial" charset="0"/>
              </a:rPr>
              <a:t>muted</a:t>
            </a:r>
            <a:r>
              <a:rPr lang="en-US" sz="2400" b="0" kern="0" dirty="0">
                <a:solidFill>
                  <a:srgbClr val="000000"/>
                </a:solidFill>
                <a:ea typeface="Arial" charset="0"/>
                <a:cs typeface="Arial" charset="0"/>
              </a:rPr>
              <a:t> during this webinar. </a:t>
            </a:r>
          </a:p>
          <a:p>
            <a:endParaRPr lang="en-US" sz="2400" b="0" kern="0" dirty="0">
              <a:solidFill>
                <a:srgbClr val="000000"/>
              </a:solidFill>
              <a:ea typeface="Arial" charset="0"/>
              <a:cs typeface="Arial" charset="0"/>
            </a:endParaRPr>
          </a:p>
          <a:p>
            <a:r>
              <a:rPr lang="en-US" sz="2400" b="0" kern="0" dirty="0">
                <a:solidFill>
                  <a:srgbClr val="000000"/>
                </a:solidFill>
                <a:ea typeface="Arial" charset="0"/>
                <a:cs typeface="Arial" charset="0"/>
              </a:rPr>
              <a:t>Please enter any </a:t>
            </a:r>
            <a:r>
              <a:rPr lang="en-US" sz="2400" kern="0" dirty="0">
                <a:solidFill>
                  <a:srgbClr val="000000"/>
                </a:solidFill>
                <a:ea typeface="Arial" charset="0"/>
                <a:cs typeface="Arial" charset="0"/>
              </a:rPr>
              <a:t>questions</a:t>
            </a:r>
            <a:r>
              <a:rPr lang="en-US" sz="2400" b="0" kern="0" dirty="0">
                <a:solidFill>
                  <a:srgbClr val="000000"/>
                </a:solidFill>
                <a:ea typeface="Arial" charset="0"/>
                <a:cs typeface="Arial" charset="0"/>
              </a:rPr>
              <a:t> into the question box.</a:t>
            </a:r>
          </a:p>
          <a:p>
            <a:endParaRPr lang="en-US" sz="2100" b="0" kern="0" dirty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0F01-D8CD-40DF-A2B6-85981BA7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QuickFit</a:t>
            </a:r>
            <a:r>
              <a:rPr lang="en-US" dirty="0"/>
              <a:t> Target Industries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F7C5A-3C9B-45EB-B510-76D4C10013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4AFF-EAEB-49F7-AFBB-163F993E70D0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4A472A-CB22-4E91-88A3-8BB755447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306" y="1319514"/>
            <a:ext cx="8017494" cy="477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225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5094" t="52486" r="50518" b="9229"/>
          <a:stretch/>
        </p:blipFill>
        <p:spPr>
          <a:xfrm>
            <a:off x="6928756" y="1038670"/>
            <a:ext cx="3360873" cy="2532481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4965EAE-E41A-435F-B993-07E824B6C9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654922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2F8994-E6D4-4311-9548-C3607BC436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319738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52650" y="365126"/>
            <a:ext cx="414745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Rental Companies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52650" y="1825625"/>
            <a:ext cx="3096127" cy="3399518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Up time</a:t>
            </a:r>
          </a:p>
          <a:p>
            <a:r>
              <a:rPr lang="en-US" sz="1700" dirty="0">
                <a:solidFill>
                  <a:schemeClr val="bg1"/>
                </a:solidFill>
              </a:rPr>
              <a:t>Preventative Maintenance </a:t>
            </a:r>
          </a:p>
          <a:p>
            <a:r>
              <a:rPr lang="en-US" sz="1700" dirty="0">
                <a:solidFill>
                  <a:schemeClr val="bg1"/>
                </a:solidFill>
              </a:rPr>
              <a:t>Technician Capacity</a:t>
            </a:r>
          </a:p>
          <a:p>
            <a:r>
              <a:rPr lang="en-US" sz="1700" dirty="0">
                <a:solidFill>
                  <a:schemeClr val="bg1"/>
                </a:solidFill>
              </a:rPr>
              <a:t>Central shop and mobile trucks</a:t>
            </a:r>
          </a:p>
          <a:p>
            <a:endParaRPr lang="en-US" sz="1700" dirty="0">
              <a:solidFill>
                <a:schemeClr val="bg1"/>
              </a:solidFill>
            </a:endParaRPr>
          </a:p>
          <a:p>
            <a:endParaRPr lang="en-US" sz="1700" dirty="0">
              <a:solidFill>
                <a:schemeClr val="bg1"/>
              </a:solidFill>
            </a:endParaRPr>
          </a:p>
          <a:p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0922" y="3832129"/>
            <a:ext cx="4298707" cy="194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75816" r="1784" b="61878"/>
          <a:stretch/>
        </p:blipFill>
        <p:spPr>
          <a:xfrm>
            <a:off x="7064456" y="818506"/>
            <a:ext cx="3195611" cy="2610494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4965EAE-E41A-435F-B993-07E824B6C9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654922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2F8994-E6D4-4311-9548-C3607BC436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319738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52650" y="365126"/>
            <a:ext cx="414745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52650" y="1825625"/>
            <a:ext cx="3096127" cy="3399518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Differentiate</a:t>
            </a:r>
          </a:p>
          <a:p>
            <a:r>
              <a:rPr lang="en-US" sz="1700" dirty="0">
                <a:solidFill>
                  <a:schemeClr val="bg1"/>
                </a:solidFill>
              </a:rPr>
              <a:t>Want equipment to be cleaner/environmental concerns</a:t>
            </a:r>
          </a:p>
          <a:p>
            <a:r>
              <a:rPr lang="en-US" sz="1700" dirty="0">
                <a:solidFill>
                  <a:schemeClr val="bg1"/>
                </a:solidFill>
              </a:rPr>
              <a:t>Ease of use for equipment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9389" y="3777343"/>
            <a:ext cx="4437985" cy="213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7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6096" t="6593" r="51075" b="63440"/>
          <a:stretch/>
        </p:blipFill>
        <p:spPr>
          <a:xfrm>
            <a:off x="7051965" y="1027906"/>
            <a:ext cx="3175461" cy="2000788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4965EAE-E41A-435F-B993-07E824B6C9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654922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2F8994-E6D4-4311-9548-C3607BC436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319738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52650" y="365126"/>
            <a:ext cx="414745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Heavy Equipment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52650" y="1825625"/>
            <a:ext cx="3096127" cy="3399518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Frequent oil changes</a:t>
            </a:r>
          </a:p>
          <a:p>
            <a:r>
              <a:rPr lang="en-US" sz="1700" dirty="0">
                <a:solidFill>
                  <a:schemeClr val="bg1"/>
                </a:solidFill>
              </a:rPr>
              <a:t>Continuous operation</a:t>
            </a:r>
          </a:p>
          <a:p>
            <a:r>
              <a:rPr lang="en-US" sz="1700" dirty="0">
                <a:solidFill>
                  <a:schemeClr val="bg1"/>
                </a:solidFill>
              </a:rPr>
              <a:t>Preventative maintenance</a:t>
            </a:r>
          </a:p>
          <a:p>
            <a:r>
              <a:rPr lang="en-US" sz="1700" dirty="0">
                <a:solidFill>
                  <a:schemeClr val="bg1"/>
                </a:solidFill>
              </a:rPr>
              <a:t>Control operating costs</a:t>
            </a:r>
          </a:p>
          <a:p>
            <a:r>
              <a:rPr lang="en-US" sz="1700" dirty="0">
                <a:solidFill>
                  <a:schemeClr val="bg1"/>
                </a:solidFill>
              </a:rPr>
              <a:t>Diverse in service environments</a:t>
            </a:r>
          </a:p>
          <a:p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838" y="3752194"/>
            <a:ext cx="4515038" cy="209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5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85E34-7F70-499A-8F18-5EAAE329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7247"/>
            <a:ext cx="11277600" cy="1371600"/>
          </a:xfrm>
        </p:spPr>
        <p:txBody>
          <a:bodyPr/>
          <a:lstStyle/>
          <a:p>
            <a:r>
              <a:rPr lang="en-US" dirty="0"/>
              <a:t>Step by Step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70AD2-5CFC-4DE8-8215-269F5536D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2920"/>
            <a:ext cx="10871200" cy="4114800"/>
          </a:xfrm>
        </p:spPr>
        <p:txBody>
          <a:bodyPr/>
          <a:lstStyle/>
          <a:p>
            <a:r>
              <a:rPr lang="en-US" sz="2400" dirty="0"/>
              <a:t>Step 1: Once an opportunity for quick fit is identified, take note of the engine make/model</a:t>
            </a:r>
          </a:p>
          <a:p>
            <a:r>
              <a:rPr lang="en-US" sz="2400" dirty="0"/>
              <a:t>Step 2: Visit the below website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https://parkerquickfit.rpmindustries.com/login.html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Username: </a:t>
            </a:r>
            <a:r>
              <a:rPr lang="en-US" sz="2400" dirty="0" err="1"/>
              <a:t>ParkerQF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Password: Distributor</a:t>
            </a:r>
          </a:p>
          <a:p>
            <a:r>
              <a:rPr lang="en-US" sz="2400" dirty="0"/>
              <a:t>Step 3: Download BOM for your make/model </a:t>
            </a:r>
          </a:p>
          <a:p>
            <a:r>
              <a:rPr lang="en-US" sz="2400" dirty="0"/>
              <a:t>Step 4: build kit, identify which parts come from parker QCD, which come from TFD/HPD and which are things like zip ties or nuts.</a:t>
            </a:r>
          </a:p>
          <a:p>
            <a:r>
              <a:rPr lang="en-US" sz="2400" dirty="0"/>
              <a:t>Step 5: Get pricing. Quick Fit price list is available, otherwise use </a:t>
            </a:r>
            <a:r>
              <a:rPr lang="en-US" sz="2400" dirty="0">
                <a:hlinkClick r:id="rId3"/>
              </a:rPr>
              <a:t>QCD.quote@support.parker.com</a:t>
            </a:r>
            <a:endParaRPr lang="en-US" sz="2400" dirty="0"/>
          </a:p>
          <a:p>
            <a:r>
              <a:rPr lang="en-US" sz="2400" dirty="0"/>
              <a:t>Step 6: present the solution to your customer, involve your TM for additional value proposition support.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F93FB-F032-4F0C-87D9-AB88574942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4AFF-EAEB-49F7-AFBB-163F993E70D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98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740241" y="7038764"/>
            <a:ext cx="1493774" cy="358506"/>
          </a:xfrm>
        </p:spPr>
        <p:txBody>
          <a:bodyPr/>
          <a:lstStyle/>
          <a:p>
            <a:pPr>
              <a:defRPr/>
            </a:pPr>
            <a:fld id="{C8E14AFF-EAEB-49F7-AFBB-163F993E70D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972" y="1339780"/>
            <a:ext cx="5026838" cy="27699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651" y="3373516"/>
            <a:ext cx="7355832" cy="30537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1998955" y="322556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70C3C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kern="0" dirty="0">
                <a:latin typeface="Arial"/>
              </a:rPr>
              <a:t>Download Installation Guides</a:t>
            </a:r>
          </a:p>
        </p:txBody>
      </p:sp>
    </p:spTree>
    <p:extLst>
      <p:ext uri="{BB962C8B-B14F-4D97-AF65-F5344CB8AC3E}">
        <p14:creationId xmlns:p14="http://schemas.microsoft.com/office/powerpoint/2010/main" val="1261873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Components in the system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25057" y="990601"/>
            <a:ext cx="5019916" cy="5272087"/>
            <a:chOff x="2095259" y="990600"/>
            <a:chExt cx="5019916" cy="527208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95259" y="990600"/>
              <a:ext cx="5019916" cy="5210175"/>
            </a:xfrm>
            <a:prstGeom prst="rect">
              <a:avLst/>
            </a:prstGeom>
          </p:spPr>
        </p:pic>
        <p:sp>
          <p:nvSpPr>
            <p:cNvPr id="5" name="Rectangle: Rounded Corners 4"/>
            <p:cNvSpPr/>
            <p:nvPr/>
          </p:nvSpPr>
          <p:spPr>
            <a:xfrm>
              <a:off x="4533900" y="1200150"/>
              <a:ext cx="1152525" cy="1042987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/>
            <p:cNvSpPr/>
            <p:nvPr/>
          </p:nvSpPr>
          <p:spPr>
            <a:xfrm>
              <a:off x="2133601" y="4876800"/>
              <a:ext cx="2247899" cy="1385887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/>
            <p:cNvSpPr/>
            <p:nvPr/>
          </p:nvSpPr>
          <p:spPr>
            <a:xfrm>
              <a:off x="5086351" y="4876800"/>
              <a:ext cx="2028824" cy="81915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228916" y="1162051"/>
            <a:ext cx="34390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CVST-500-QF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Check Valve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Drain Plug Adapter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Unfiltered Oil Port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Hose and Fittings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9999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6C51-FF88-41E5-B04C-B2DBA0C7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Guide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C05846-5F0F-47BA-861C-571A1E5097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E14AFF-EAEB-49F7-AFBB-163F993E70D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6085A8-1A2E-4955-B04F-2955A1D56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49039"/>
            <a:ext cx="4225988" cy="54844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19308A-C089-4C2F-9090-74FFA4288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410" y="707573"/>
            <a:ext cx="4396990" cy="572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41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83A6-29D8-4289-995D-2E6E34FA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E7DB4-52C8-4CE4-8B98-0A138DA7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QCD Resources Page (quick fit among others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D5945-76C5-4D58-B46B-C276A17EC5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4AFF-EAEB-49F7-AFBB-163F993E70D0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F4FA3A-9FD3-45C9-B100-82F1D2D36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757" y="2595239"/>
            <a:ext cx="3736676" cy="35052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190D0BD-A5B0-4C8D-80B1-CF443005A42D}"/>
              </a:ext>
            </a:extLst>
          </p:cNvPr>
          <p:cNvCxnSpPr/>
          <p:nvPr/>
        </p:nvCxnSpPr>
        <p:spPr bwMode="auto">
          <a:xfrm flipV="1">
            <a:off x="2707689" y="3733800"/>
            <a:ext cx="4403324" cy="8788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B5FCFEF-F010-4A8A-B249-3D8086D19E81}"/>
              </a:ext>
            </a:extLst>
          </p:cNvPr>
          <p:cNvSpPr txBox="1"/>
          <p:nvPr/>
        </p:nvSpPr>
        <p:spPr>
          <a:xfrm>
            <a:off x="7271304" y="3544125"/>
            <a:ext cx="247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hlinkClick r:id="rId4"/>
              </a:rPr>
              <a:t>QuickFit</a:t>
            </a:r>
            <a:r>
              <a:rPr lang="en-US" dirty="0">
                <a:hlinkClick r:id="rId4"/>
              </a:rPr>
              <a:t> Promo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626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84397-9C33-405C-B313-2E60D71B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B76B4-B1D0-487B-B055-BDD22C1B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456" y="1214761"/>
            <a:ext cx="10871200" cy="4114800"/>
          </a:xfrm>
        </p:spPr>
        <p:txBody>
          <a:bodyPr/>
          <a:lstStyle/>
          <a:p>
            <a:r>
              <a:rPr lang="en-US" sz="2400" dirty="0"/>
              <a:t>“Hi I would like to purchase the quick fit system?”</a:t>
            </a:r>
          </a:p>
          <a:p>
            <a:pPr lvl="1"/>
            <a:r>
              <a:rPr lang="en-US" sz="2000" dirty="0"/>
              <a:t>That’s great, we are happy to help. However much like a hose assembly there is a bit of leg work and application knowledge that is needed. Engine make/model is step 1.</a:t>
            </a:r>
          </a:p>
          <a:p>
            <a:r>
              <a:rPr lang="en-US" sz="2400" dirty="0"/>
              <a:t>“Hi can I get pricing?”</a:t>
            </a:r>
          </a:p>
          <a:p>
            <a:pPr lvl="1"/>
            <a:r>
              <a:rPr lang="en-US" sz="2000" dirty="0"/>
              <a:t>We can provide pricing on parts that are “QCD” parts, many on the BOM are things from TFD or HPD, some are assigned QF-XXXX part numbers but are really just a zip tie or nut, those would be more easily sourced from your local supply.</a:t>
            </a:r>
          </a:p>
          <a:p>
            <a:r>
              <a:rPr lang="en-US" sz="2400" dirty="0"/>
              <a:t>“Why isn’t there a kit I can just purchase?”</a:t>
            </a:r>
          </a:p>
          <a:p>
            <a:pPr lvl="1"/>
            <a:r>
              <a:rPr lang="en-US" sz="2000" dirty="0"/>
              <a:t>The Quick Fit system is a system, and doesn’t come in a nicely packaged box ready to plug and play. However with the partnership of our fantastic distributors, your customer can experience just that.</a:t>
            </a:r>
          </a:p>
          <a:p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6E121-454C-4F00-87E9-A61F684D75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4AFF-EAEB-49F7-AFBB-163F993E70D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0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1BC827-BF36-4794-9507-BF03DC8C41E0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Parker QuickFit™ Oil Change System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68FBDC-EF9C-4D57-BA7D-C56FDDD05DE3}"/>
              </a:ext>
            </a:extLst>
          </p:cNvPr>
          <p:cNvSpPr/>
          <p:nvPr/>
        </p:nvSpPr>
        <p:spPr bwMode="auto">
          <a:xfrm>
            <a:off x="2007220" y="2772938"/>
            <a:ext cx="2468136" cy="115077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-1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C87A00-2ED6-4B03-849E-FEFC2A8E47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53" y="1820650"/>
            <a:ext cx="2042871" cy="204287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8D639D-2758-493E-AA02-5CB2A8C3A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509" y="3591025"/>
            <a:ext cx="2659003" cy="22207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F2C136-91A4-4E17-A0CB-40A166D7D3B2}"/>
              </a:ext>
            </a:extLst>
          </p:cNvPr>
          <p:cNvSpPr txBox="1"/>
          <p:nvPr/>
        </p:nvSpPr>
        <p:spPr>
          <a:xfrm>
            <a:off x="7681518" y="4863680"/>
            <a:ext cx="4613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Emily Renton</a:t>
            </a:r>
          </a:p>
          <a:p>
            <a:r>
              <a:rPr lang="en-US" sz="2000" dirty="0"/>
              <a:t>Product Sales Manager</a:t>
            </a:r>
          </a:p>
          <a:p>
            <a:r>
              <a:rPr lang="en-US" sz="2000" dirty="0">
                <a:hlinkClick r:id="rId4"/>
              </a:rPr>
              <a:t>Emily.Renton@parker.com</a:t>
            </a:r>
            <a:endParaRPr lang="en-US" sz="2000" dirty="0"/>
          </a:p>
          <a:p>
            <a:r>
              <a:rPr lang="en-US" sz="2000" dirty="0"/>
              <a:t>763-525-4288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F308A8-440B-4E11-A617-C0C56D4F11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1518" y="1717748"/>
            <a:ext cx="2361746" cy="29521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41879BE-1047-4CE1-806D-F6F4E006E7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1868" y="1802313"/>
            <a:ext cx="24669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053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2758" y="2298700"/>
            <a:ext cx="8153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Q&amp;A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768B3-4A4B-494D-AB46-614522933780}" type="slidenum">
              <a:rPr lang="en-US" altLang="en-US" smtClean="0">
                <a:solidFill>
                  <a:srgbClr val="000000"/>
                </a:solidFill>
              </a:rPr>
              <a:pPr/>
              <a:t>20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3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4313-6F87-4418-882C-E3A372EA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Parker Quick 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A4FAD-2FD6-4B7D-9330-CA29CF3A3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QCD Launched the Quick Fit system January of 2018</a:t>
            </a:r>
          </a:p>
          <a:p>
            <a:r>
              <a:rPr lang="en-US" dirty="0"/>
              <a:t>RPM has had the concept for 10+ years</a:t>
            </a:r>
          </a:p>
          <a:p>
            <a:r>
              <a:rPr lang="en-US" dirty="0">
                <a:hlinkClick r:id="rId2"/>
              </a:rPr>
              <a:t>Quick Fit website and resources page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21CC6-D12D-4BE6-8BFD-064E72B29E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4AFF-EAEB-49F7-AFBB-163F993E70D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38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CB51-9464-4314-9B89-87A4E4267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Fit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707EF-B280-4A84-8723-6F08A431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Video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8580A-19FC-44E1-9B57-0A1196BD4A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4AFF-EAEB-49F7-AFBB-163F993E70D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3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60" y="286305"/>
            <a:ext cx="11277600" cy="1371600"/>
          </a:xfrm>
        </p:spPr>
        <p:txBody>
          <a:bodyPr/>
          <a:lstStyle/>
          <a:p>
            <a:r>
              <a:rPr lang="en-US" dirty="0"/>
              <a:t>Changing engine oil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035" y="1771095"/>
            <a:ext cx="3994484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Benefits</a:t>
            </a:r>
          </a:p>
          <a:p>
            <a:r>
              <a:rPr lang="en-US" sz="2000" dirty="0"/>
              <a:t>Extends engine life</a:t>
            </a:r>
          </a:p>
          <a:p>
            <a:r>
              <a:rPr lang="en-US" sz="2000" dirty="0"/>
              <a:t>Boosts fuel efficiency</a:t>
            </a:r>
          </a:p>
          <a:p>
            <a:r>
              <a:rPr lang="en-US" sz="2000" dirty="0"/>
              <a:t>Keeps components cool and reduces wear on components</a:t>
            </a:r>
          </a:p>
          <a:p>
            <a:r>
              <a:rPr lang="en-US" sz="2000" dirty="0"/>
              <a:t>Remove sludge and debris from critical components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4AFF-EAEB-49F7-AFBB-163F993E70D0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517741" y="1558031"/>
            <a:ext cx="44637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6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6" charset="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6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6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6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6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6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6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-16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Variables of oil life</a:t>
            </a:r>
          </a:p>
          <a:p>
            <a:pPr lvl="1"/>
            <a:r>
              <a:rPr lang="en-US" sz="2000" dirty="0"/>
              <a:t>How often and for how long is the engine/equipment running?</a:t>
            </a:r>
          </a:p>
          <a:p>
            <a:pPr lvl="1"/>
            <a:r>
              <a:rPr lang="en-US" sz="2000" dirty="0"/>
              <a:t>Where is it working most?</a:t>
            </a:r>
          </a:p>
          <a:p>
            <a:pPr lvl="2"/>
            <a:r>
              <a:rPr lang="en-US" sz="1800" dirty="0"/>
              <a:t>High or low temperatures</a:t>
            </a:r>
          </a:p>
          <a:p>
            <a:pPr lvl="2"/>
            <a:r>
              <a:rPr lang="en-US" sz="1800" dirty="0"/>
              <a:t>Dirt/dust/debris heavy environments</a:t>
            </a:r>
          </a:p>
          <a:p>
            <a:pPr lvl="1"/>
            <a:r>
              <a:rPr lang="en-US" sz="2200" dirty="0"/>
              <a:t>Quality of oil</a:t>
            </a:r>
          </a:p>
          <a:p>
            <a:pPr lvl="1"/>
            <a:r>
              <a:rPr lang="en-US" sz="2000" dirty="0"/>
              <a:t>What kind of filtration on the engine?</a:t>
            </a:r>
          </a:p>
          <a:p>
            <a:endParaRPr lang="en-US" sz="1800" kern="0" dirty="0"/>
          </a:p>
        </p:txBody>
      </p:sp>
      <p:pic>
        <p:nvPicPr>
          <p:cNvPr id="6" name="Picture 5" descr="&lt;strong&gt;Engine oil&lt;/strong&gt; filler cap | Flickr - Photo Sharing!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746" y="4273526"/>
            <a:ext cx="1994995" cy="199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3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30206" y="159508"/>
            <a:ext cx="11277600" cy="1371600"/>
          </a:xfrm>
        </p:spPr>
        <p:txBody>
          <a:bodyPr>
            <a:noAutofit/>
          </a:bodyPr>
          <a:lstStyle/>
          <a:p>
            <a:pPr>
              <a:buClr>
                <a:srgbClr val="FFCC00"/>
              </a:buClr>
              <a:buSzPct val="130000"/>
              <a:buFont typeface="Wingdings" charset="0"/>
              <a:buNone/>
            </a:pPr>
            <a:r>
              <a:rPr lang="en-US" sz="4400" dirty="0">
                <a:solidFill>
                  <a:schemeClr val="tx1"/>
                </a:solidFill>
                <a:latin typeface="Helvetica"/>
                <a:ea typeface="ヒラギノ角ゴ Pro W3" charset="0"/>
                <a:cs typeface="Helvetica"/>
              </a:rPr>
              <a:t>Maintenance Process Today</a:t>
            </a:r>
            <a:endParaRPr lang="pt-PT" sz="4400" dirty="0">
              <a:solidFill>
                <a:schemeClr val="tx1"/>
              </a:solidFill>
              <a:latin typeface="Helvetica"/>
              <a:ea typeface="ヒラギノ角ゴ Pro W3" charset="0"/>
              <a:cs typeface="Helvetica"/>
            </a:endParaRPr>
          </a:p>
        </p:txBody>
      </p:sp>
      <p:pic>
        <p:nvPicPr>
          <p:cNvPr id="37891" name="Picture 1" descr="servico manual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443" y="1210718"/>
            <a:ext cx="3171037" cy="2372628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3" descr="DSC_240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954" y="4128760"/>
            <a:ext cx="3217670" cy="212548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4" descr="DSC_9728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13887" y="1718429"/>
            <a:ext cx="2196117" cy="307046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4AFF-EAEB-49F7-AFBB-163F993E70D0}" type="slidenum">
              <a:rPr lang="en-US" smtClean="0"/>
              <a:t>6</a:t>
            </a:fld>
            <a:endParaRPr lang="en-US" dirty="0"/>
          </a:p>
        </p:txBody>
      </p:sp>
      <p:pic>
        <p:nvPicPr>
          <p:cNvPr id="11" name="Picture 13" descr="C:\Documents and Settings\japost\Desktop\New Folder\MultiVAC 416 PM, Standard, MEV\416 Filter Removal, Standard Mess\DSC_0754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30947" y="1137706"/>
            <a:ext cx="1993208" cy="2997935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793" y="4584325"/>
            <a:ext cx="2484245" cy="1727504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76772" y="2826909"/>
            <a:ext cx="2627791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3175">
                  <a:solidFill>
                    <a:srgbClr val="070C3C"/>
                  </a:solidFill>
                  <a:prstDash val="solid"/>
                </a:ln>
                <a:solidFill>
                  <a:srgbClr val="FFB91D"/>
                </a:solidFill>
              </a:rPr>
              <a:t>Cramped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3886" y="5191500"/>
            <a:ext cx="2627791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3175">
                  <a:solidFill>
                    <a:srgbClr val="070C3C"/>
                  </a:solidFill>
                  <a:prstDash val="solid"/>
                </a:ln>
                <a:solidFill>
                  <a:srgbClr val="FFB91D"/>
                </a:solidFill>
              </a:rPr>
              <a:t>Multiple Personnel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882213" y="1626580"/>
            <a:ext cx="2627791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3175">
                  <a:solidFill>
                    <a:srgbClr val="070C3C"/>
                  </a:solidFill>
                  <a:prstDash val="solid"/>
                </a:ln>
                <a:solidFill>
                  <a:srgbClr val="FFB91D"/>
                </a:solidFill>
              </a:rPr>
              <a:t>Slow process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813493" y="4442420"/>
            <a:ext cx="2627791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3175">
                  <a:solidFill>
                    <a:srgbClr val="070C3C"/>
                  </a:solidFill>
                  <a:prstDash val="solid"/>
                </a:ln>
                <a:solidFill>
                  <a:srgbClr val="FFB91D"/>
                </a:solidFill>
              </a:rPr>
              <a:t>Spills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03717" y="3548830"/>
            <a:ext cx="2627791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3175">
                  <a:solidFill>
                    <a:srgbClr val="070C3C"/>
                  </a:solidFill>
                  <a:prstDash val="solid"/>
                </a:ln>
                <a:solidFill>
                  <a:srgbClr val="FFB91D"/>
                </a:solidFill>
              </a:rPr>
              <a:t>Unsafe</a:t>
            </a:r>
          </a:p>
        </p:txBody>
      </p:sp>
    </p:spTree>
    <p:extLst>
      <p:ext uri="{BB962C8B-B14F-4D97-AF65-F5344CB8AC3E}">
        <p14:creationId xmlns:p14="http://schemas.microsoft.com/office/powerpoint/2010/main" val="1728859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81424-3FFC-45BC-8F38-196B7D7CB0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4AFF-EAEB-49F7-AFBB-163F993E70D0}" type="slidenum">
              <a:rPr lang="en-US" smtClean="0"/>
              <a:t>7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8748ED-1980-408E-A2B5-5D882787E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942" y="187338"/>
            <a:ext cx="5734050" cy="1143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ED56A8-DCE8-4C18-9295-8D14F1DF9ABF}"/>
              </a:ext>
            </a:extLst>
          </p:cNvPr>
          <p:cNvSpPr>
            <a:spLocks/>
          </p:cNvSpPr>
          <p:nvPr/>
        </p:nvSpPr>
        <p:spPr bwMode="auto">
          <a:xfrm>
            <a:off x="6699983" y="1696278"/>
            <a:ext cx="3204786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accent4"/>
                </a:solidFill>
                <a:latin typeface="Arial" charset="0"/>
                <a:cs typeface="Arial" charset="0"/>
                <a:sym typeface="Arial" charset="0"/>
              </a:rPr>
              <a:t>Single Service Point</a:t>
            </a:r>
          </a:p>
          <a:p>
            <a:pPr marL="400050" indent="-285750"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rgbClr val="00478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One Process, All Makes</a:t>
            </a:r>
          </a:p>
          <a:p>
            <a:pPr marL="400050" indent="-285750"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rgbClr val="00478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Ground Accessible</a:t>
            </a:r>
          </a:p>
          <a:p>
            <a:pPr marL="400050" indent="-285750">
              <a:buFont typeface="Wingdings" pitchFamily="2" charset="2"/>
              <a:buChar char="ü"/>
              <a:tabLst>
                <a:tab pos="3944938" algn="l"/>
              </a:tabLst>
              <a:defRPr/>
            </a:pPr>
            <a:r>
              <a:rPr lang="en-US" sz="1600" dirty="0">
                <a:solidFill>
                  <a:srgbClr val="00478E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Less Process Variability</a:t>
            </a:r>
          </a:p>
          <a:p>
            <a:pPr marL="400050" indent="-285750">
              <a:buFont typeface="Wingdings" pitchFamily="2" charset="2"/>
              <a:buChar char="ü"/>
              <a:tabLst>
                <a:tab pos="3944938" algn="l"/>
              </a:tabLst>
              <a:defRPr/>
            </a:pPr>
            <a:r>
              <a:rPr lang="en-US" sz="1600" dirty="0">
                <a:solidFill>
                  <a:srgbClr val="00478E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Easier Service Scheduling</a:t>
            </a:r>
          </a:p>
          <a:p>
            <a:pPr marL="400050" indent="-285750">
              <a:buFont typeface="Wingdings" pitchFamily="2" charset="2"/>
              <a:buChar char="ü"/>
              <a:tabLst>
                <a:tab pos="3944938" algn="l"/>
              </a:tabLst>
              <a:defRPr/>
            </a:pPr>
            <a:r>
              <a:rPr lang="en-US" sz="1600" dirty="0">
                <a:solidFill>
                  <a:srgbClr val="00478E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Contamination Control</a:t>
            </a:r>
          </a:p>
          <a:p>
            <a:pPr marL="400050" indent="-285750">
              <a:buFont typeface="Wingdings" pitchFamily="2" charset="2"/>
              <a:buChar char="ü"/>
              <a:tabLst>
                <a:tab pos="3944938" algn="l"/>
              </a:tabLst>
              <a:defRPr/>
            </a:pPr>
            <a:r>
              <a:rPr lang="en-US" sz="1600" dirty="0">
                <a:solidFill>
                  <a:srgbClr val="00478E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Environmentally Safe &amp; Clean</a:t>
            </a:r>
          </a:p>
          <a:p>
            <a:pPr marL="400050" indent="-285750">
              <a:buFont typeface="Wingdings" pitchFamily="2" charset="2"/>
              <a:buChar char="ü"/>
              <a:tabLst>
                <a:tab pos="3944938" algn="l"/>
              </a:tabLst>
              <a:defRPr/>
            </a:pPr>
            <a:r>
              <a:rPr lang="en-US" sz="1600" dirty="0">
                <a:solidFill>
                  <a:srgbClr val="00478E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Technician Capacity Gains</a:t>
            </a:r>
          </a:p>
          <a:p>
            <a:pPr marL="114300">
              <a:spcAft>
                <a:spcPts val="600"/>
              </a:spcAft>
              <a:tabLst>
                <a:tab pos="3944938" algn="l"/>
              </a:tabLst>
              <a:defRPr/>
            </a:pPr>
            <a:br>
              <a:rPr lang="en-US" dirty="0">
                <a:latin typeface="Arial" charset="0"/>
                <a:cs typeface="Arial" charset="0"/>
                <a:sym typeface="Arial" charset="0"/>
              </a:rPr>
            </a:br>
            <a:r>
              <a:rPr lang="en-US" sz="2000" b="1" dirty="0">
                <a:solidFill>
                  <a:schemeClr val="accent4"/>
                </a:solidFill>
                <a:latin typeface="Arial" charset="0"/>
                <a:cs typeface="Arial" charset="0"/>
                <a:sym typeface="Arial" charset="0"/>
              </a:rPr>
              <a:t>Single Connection</a:t>
            </a:r>
            <a:endParaRPr lang="en-US" sz="2800" b="1" dirty="0">
              <a:solidFill>
                <a:schemeClr val="accent4"/>
              </a:solidFill>
              <a:latin typeface="Arial" charset="0"/>
              <a:cs typeface="Arial" charset="0"/>
              <a:sym typeface="Arial" charset="0"/>
            </a:endParaRPr>
          </a:p>
          <a:p>
            <a:pPr marL="285750" indent="-166688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rgbClr val="00478E"/>
                </a:solidFill>
                <a:cs typeface="Arial" pitchFamily="34" charset="0"/>
                <a:sym typeface="Arial" charset="0"/>
              </a:rPr>
              <a:t>Positive pressure (+)  </a:t>
            </a:r>
          </a:p>
          <a:p>
            <a:pPr marL="862012" lvl="1" indent="-285750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478E"/>
                </a:solidFill>
                <a:cs typeface="Arial" pitchFamily="34" charset="0"/>
                <a:sym typeface="Arial" charset="0"/>
              </a:rPr>
              <a:t>Purge &amp; Refill</a:t>
            </a:r>
          </a:p>
          <a:p>
            <a:pPr marL="285750" indent="-166688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rgbClr val="00478E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Suction </a:t>
            </a:r>
            <a:r>
              <a:rPr lang="en-US" sz="1600" dirty="0">
                <a:solidFill>
                  <a:srgbClr val="00478E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  <a:sym typeface="Arial" charset="0"/>
              </a:rPr>
              <a:t>(</a:t>
            </a:r>
            <a:r>
              <a:rPr lang="en-US" sz="1600" dirty="0">
                <a:solidFill>
                  <a:srgbClr val="00478E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−)</a:t>
            </a:r>
          </a:p>
          <a:p>
            <a:pPr marL="862012" lvl="1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478E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Evacuate</a:t>
            </a:r>
          </a:p>
          <a:p>
            <a:pPr marL="566737" lvl="2">
              <a:lnSpc>
                <a:spcPct val="90000"/>
              </a:lnSpc>
              <a:spcAft>
                <a:spcPts val="600"/>
              </a:spcAft>
              <a:defRPr/>
            </a:pPr>
            <a:endParaRPr lang="en-US" sz="1600" dirty="0">
              <a:solidFill>
                <a:srgbClr val="00478E"/>
              </a:solidFill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2D7459-4433-4401-8035-716FB150E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2013" y="2140188"/>
            <a:ext cx="4240396" cy="3310468"/>
          </a:xfrm>
          <a:prstGeom prst="rect">
            <a:avLst/>
          </a:prstGeom>
        </p:spPr>
      </p:pic>
      <p:sp>
        <p:nvSpPr>
          <p:cNvPr id="13" name="Left Arrow 5">
            <a:extLst>
              <a:ext uri="{FF2B5EF4-FFF2-40B4-BE49-F238E27FC236}">
                <a16:creationId xmlns:a16="http://schemas.microsoft.com/office/drawing/2014/main" id="{7CBEEC2C-F40A-4476-8386-688FA34F04D7}"/>
              </a:ext>
            </a:extLst>
          </p:cNvPr>
          <p:cNvSpPr/>
          <p:nvPr/>
        </p:nvSpPr>
        <p:spPr>
          <a:xfrm>
            <a:off x="4376891" y="1779464"/>
            <a:ext cx="1272326" cy="395427"/>
          </a:xfrm>
          <a:prstGeom prst="leftArrow">
            <a:avLst/>
          </a:prstGeom>
          <a:gradFill>
            <a:gsLst>
              <a:gs pos="0">
                <a:srgbClr val="FF0000"/>
              </a:gs>
              <a:gs pos="98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sz="1400" dirty="0"/>
              <a:t>Pressure (+)</a:t>
            </a:r>
          </a:p>
        </p:txBody>
      </p:sp>
      <p:cxnSp>
        <p:nvCxnSpPr>
          <p:cNvPr id="14" name="Elbow Connector 15371">
            <a:extLst>
              <a:ext uri="{FF2B5EF4-FFF2-40B4-BE49-F238E27FC236}">
                <a16:creationId xmlns:a16="http://schemas.microsoft.com/office/drawing/2014/main" id="{5DDF59FA-380E-4534-AB0E-CF2D6D6FABC3}"/>
              </a:ext>
            </a:extLst>
          </p:cNvPr>
          <p:cNvCxnSpPr/>
          <p:nvPr/>
        </p:nvCxnSpPr>
        <p:spPr>
          <a:xfrm rot="10800000">
            <a:off x="4376892" y="2243252"/>
            <a:ext cx="1179095" cy="628662"/>
          </a:xfrm>
          <a:prstGeom prst="bentConnector3">
            <a:avLst>
              <a:gd name="adj1" fmla="val -1807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4">
            <a:extLst>
              <a:ext uri="{FF2B5EF4-FFF2-40B4-BE49-F238E27FC236}">
                <a16:creationId xmlns:a16="http://schemas.microsoft.com/office/drawing/2014/main" id="{D5174969-AE6C-4798-8257-27636CE5E2B5}"/>
              </a:ext>
            </a:extLst>
          </p:cNvPr>
          <p:cNvSpPr/>
          <p:nvPr/>
        </p:nvSpPr>
        <p:spPr>
          <a:xfrm rot="16200000">
            <a:off x="4467394" y="4379947"/>
            <a:ext cx="2074984" cy="62441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buFontTx/>
              <a:buNone/>
              <a:defRPr/>
            </a:pPr>
            <a:r>
              <a:rPr lang="en-US" sz="1400" dirty="0"/>
              <a:t>S</a:t>
            </a:r>
          </a:p>
          <a:p>
            <a:pPr algn="ctr">
              <a:buFontTx/>
              <a:buNone/>
              <a:defRPr/>
            </a:pPr>
            <a:r>
              <a:rPr lang="en-US" sz="1400" dirty="0"/>
              <a:t>u</a:t>
            </a:r>
          </a:p>
          <a:p>
            <a:pPr algn="ctr">
              <a:buFontTx/>
              <a:buNone/>
              <a:defRPr/>
            </a:pPr>
            <a:r>
              <a:rPr lang="en-US" sz="1400" dirty="0"/>
              <a:t>c</a:t>
            </a:r>
          </a:p>
          <a:p>
            <a:pPr algn="ctr">
              <a:buFontTx/>
              <a:buNone/>
              <a:defRPr/>
            </a:pPr>
            <a:r>
              <a:rPr lang="en-US" sz="1400" dirty="0"/>
              <a:t>t</a:t>
            </a:r>
          </a:p>
          <a:p>
            <a:pPr algn="ctr">
              <a:buFontTx/>
              <a:buNone/>
              <a:defRPr/>
            </a:pPr>
            <a:r>
              <a:rPr lang="en-US" sz="1400" dirty="0"/>
              <a:t>i</a:t>
            </a:r>
          </a:p>
          <a:p>
            <a:pPr algn="ctr">
              <a:buFontTx/>
              <a:buNone/>
              <a:defRPr/>
            </a:pPr>
            <a:r>
              <a:rPr lang="en-US" sz="1400" dirty="0"/>
              <a:t>o</a:t>
            </a:r>
          </a:p>
          <a:p>
            <a:pPr algn="ctr">
              <a:buFontTx/>
              <a:buNone/>
              <a:defRPr/>
            </a:pPr>
            <a:r>
              <a:rPr lang="en-US" sz="1400" dirty="0"/>
              <a:t>n</a:t>
            </a:r>
          </a:p>
          <a:p>
            <a:pPr algn="ctr">
              <a:buFontTx/>
              <a:buNone/>
              <a:defRPr/>
            </a:pPr>
            <a:r>
              <a:rPr lang="en-US" sz="1400" dirty="0"/>
              <a:t>(-)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09FCD5-3248-44F3-BBE7-024FAE26ADF5}"/>
              </a:ext>
            </a:extLst>
          </p:cNvPr>
          <p:cNvCxnSpPr/>
          <p:nvPr/>
        </p:nvCxnSpPr>
        <p:spPr>
          <a:xfrm>
            <a:off x="6004021" y="3450017"/>
            <a:ext cx="381943" cy="246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5366">
            <a:extLst>
              <a:ext uri="{FF2B5EF4-FFF2-40B4-BE49-F238E27FC236}">
                <a16:creationId xmlns:a16="http://schemas.microsoft.com/office/drawing/2014/main" id="{94208FBF-224B-4473-96C0-36D97E5AF878}"/>
              </a:ext>
            </a:extLst>
          </p:cNvPr>
          <p:cNvCxnSpPr/>
          <p:nvPr/>
        </p:nvCxnSpPr>
        <p:spPr>
          <a:xfrm rot="5400000" flipH="1" flipV="1">
            <a:off x="3455505" y="3880484"/>
            <a:ext cx="1776068" cy="1324426"/>
          </a:xfrm>
          <a:prstGeom prst="bentConnector3">
            <a:avLst>
              <a:gd name="adj1" fmla="val -1330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A8DA96E-B716-4653-855F-56ED01AE1CAE}"/>
              </a:ext>
            </a:extLst>
          </p:cNvPr>
          <p:cNvSpPr/>
          <p:nvPr/>
        </p:nvSpPr>
        <p:spPr bwMode="auto">
          <a:xfrm>
            <a:off x="4561764" y="2669731"/>
            <a:ext cx="1685626" cy="1187116"/>
          </a:xfrm>
          <a:prstGeom prst="ellipse">
            <a:avLst/>
          </a:prstGeom>
          <a:noFill/>
          <a:ln w="76200" cap="flat" cmpd="sng" algn="ctr">
            <a:solidFill>
              <a:srgbClr val="FFB91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" pitchFamily="-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32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7D6F279-ED65-4194-BF7C-8DF161CACF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8025" y="304801"/>
            <a:ext cx="8458200" cy="930275"/>
          </a:xfrm>
        </p:spPr>
        <p:txBody>
          <a:bodyPr/>
          <a:lstStyle/>
          <a:p>
            <a:r>
              <a:rPr lang="en-US" altLang="en-US" dirty="0"/>
              <a:t>QuickFit Valve</a:t>
            </a:r>
          </a:p>
        </p:txBody>
      </p:sp>
      <p:sp>
        <p:nvSpPr>
          <p:cNvPr id="19459" name="Slide Number Placeholder 2">
            <a:extLst>
              <a:ext uri="{FF2B5EF4-FFF2-40B4-BE49-F238E27FC236}">
                <a16:creationId xmlns:a16="http://schemas.microsoft.com/office/drawing/2014/main" id="{6BAB6D54-CB0B-49D8-A0B7-526708DBA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704A0B-2549-4B96-B027-A230127E344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9460" name="TextBox 3">
            <a:extLst>
              <a:ext uri="{FF2B5EF4-FFF2-40B4-BE49-F238E27FC236}">
                <a16:creationId xmlns:a16="http://schemas.microsoft.com/office/drawing/2014/main" id="{BBCA6B3E-A41A-4CEC-9C2D-0283A3F7B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5" y="1811513"/>
            <a:ext cx="843915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Times" panose="02020603050405020304" pitchFamily="18" charset="0"/>
                <a:cs typeface="Arial" panose="020B0604020202020204" pitchFamily="34" charset="0"/>
              </a:rPr>
              <a:t>QuickFit Valve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Times" panose="02020603050405020304" pitchFamily="18" charset="0"/>
                <a:cs typeface="Arial" panose="020B0604020202020204" pitchFamily="34" charset="0"/>
              </a:rPr>
              <a:t>This is the </a:t>
            </a:r>
            <a:r>
              <a:rPr lang="en-US" altLang="en-US" sz="2000" i="1" dirty="0">
                <a:latin typeface="Times" panose="02020603050405020304" pitchFamily="18" charset="0"/>
                <a:cs typeface="Arial" panose="020B0604020202020204" pitchFamily="34" charset="0"/>
              </a:rPr>
              <a:t>heart </a:t>
            </a:r>
            <a:r>
              <a:rPr lang="en-US" altLang="en-US" sz="2000" dirty="0">
                <a:latin typeface="Times" panose="02020603050405020304" pitchFamily="18" charset="0"/>
                <a:cs typeface="Arial" panose="020B0604020202020204" pitchFamily="34" charset="0"/>
              </a:rPr>
              <a:t>of the system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Times" panose="02020603050405020304" pitchFamily="18" charset="0"/>
                <a:cs typeface="Arial" panose="020B0604020202020204" pitchFamily="34" charset="0"/>
              </a:rPr>
              <a:t>Integrated FEM nipple and double check valve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Times" panose="02020603050405020304" pitchFamily="18" charset="0"/>
                <a:cs typeface="Arial" panose="020B0604020202020204" pitchFamily="34" charset="0"/>
              </a:rPr>
              <a:t>Provides the single connection point for the entire oil change process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en-US" sz="2000" dirty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866CEC-BB34-42E9-A057-518722C501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918" y="3170382"/>
            <a:ext cx="3996164" cy="23976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ED5616-7D18-42AC-8BCB-37E6919B361D}"/>
              </a:ext>
            </a:extLst>
          </p:cNvPr>
          <p:cNvSpPr txBox="1"/>
          <p:nvPr/>
        </p:nvSpPr>
        <p:spPr>
          <a:xfrm>
            <a:off x="2322228" y="3742413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Suction Port</a:t>
            </a:r>
          </a:p>
          <a:p>
            <a:pPr algn="ctr"/>
            <a:r>
              <a:rPr lang="en-US" dirty="0"/>
              <a:t>-12 ORB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314E29-698E-42E5-A430-09ADCC526B5C}"/>
              </a:ext>
            </a:extLst>
          </p:cNvPr>
          <p:cNvSpPr txBox="1"/>
          <p:nvPr/>
        </p:nvSpPr>
        <p:spPr>
          <a:xfrm>
            <a:off x="4771884" y="5233831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Pressure Port</a:t>
            </a:r>
          </a:p>
          <a:p>
            <a:pPr algn="ctr"/>
            <a:r>
              <a:rPr lang="en-US" dirty="0"/>
              <a:t>-10 ORB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9AA381-6419-4F8A-9D30-35CBACF8CDC5}"/>
              </a:ext>
            </a:extLst>
          </p:cNvPr>
          <p:cNvSpPr txBox="1"/>
          <p:nvPr/>
        </p:nvSpPr>
        <p:spPr>
          <a:xfrm>
            <a:off x="8094082" y="3742413"/>
            <a:ext cx="2119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FEM Nipple</a:t>
            </a:r>
          </a:p>
          <a:p>
            <a:r>
              <a:rPr lang="en-US" dirty="0"/>
              <a:t>½” ISO 16028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FF643E-37C4-4CF3-AB21-F95CAA0CA9F1}"/>
              </a:ext>
            </a:extLst>
          </p:cNvPr>
          <p:cNvSpPr txBox="1"/>
          <p:nvPr/>
        </p:nvSpPr>
        <p:spPr>
          <a:xfrm>
            <a:off x="1611086" y="601747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CVST-750-5QF</a:t>
            </a:r>
          </a:p>
        </p:txBody>
      </p:sp>
    </p:spTree>
    <p:extLst>
      <p:ext uri="{BB962C8B-B14F-4D97-AF65-F5344CB8AC3E}">
        <p14:creationId xmlns:p14="http://schemas.microsoft.com/office/powerpoint/2010/main" val="315738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458200" cy="1371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New Oil Change Process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1524000" y="6559369"/>
            <a:ext cx="1905000" cy="457200"/>
          </a:xfrm>
        </p:spPr>
        <p:txBody>
          <a:bodyPr/>
          <a:lstStyle/>
          <a:p>
            <a:pPr>
              <a:defRPr/>
            </a:pPr>
            <a:fld id="{C8E14AFF-EAEB-49F7-AFBB-163F993E70D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" name="Diagram 20"/>
          <p:cNvGraphicFramePr/>
          <p:nvPr/>
        </p:nvGraphicFramePr>
        <p:xfrm>
          <a:off x="272247" y="1123765"/>
          <a:ext cx="8327254" cy="4904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8340" y="1364248"/>
            <a:ext cx="2998594" cy="99647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50443" y="3071179"/>
            <a:ext cx="2964519" cy="94537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75009" y="4727010"/>
            <a:ext cx="2964519" cy="102203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6790043" y="1565921"/>
            <a:ext cx="3786598" cy="110799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en-US" sz="6600" b="1" dirty="0">
                <a:ln w="3175">
                  <a:solidFill>
                    <a:srgbClr val="070C3C"/>
                  </a:solidFill>
                  <a:prstDash val="solid"/>
                </a:ln>
                <a:solidFill>
                  <a:srgbClr val="FFB91D"/>
                </a:solidFill>
                <a:latin typeface="Arial"/>
              </a:rPr>
              <a:t>Easy as</a:t>
            </a:r>
          </a:p>
        </p:txBody>
      </p:sp>
    </p:spTree>
    <p:extLst>
      <p:ext uri="{BB962C8B-B14F-4D97-AF65-F5344CB8AC3E}">
        <p14:creationId xmlns:p14="http://schemas.microsoft.com/office/powerpoint/2010/main" val="284755694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70C3C"/>
      </a:dk2>
      <a:lt2>
        <a:srgbClr val="999999"/>
      </a:lt2>
      <a:accent1>
        <a:srgbClr val="8C7B70"/>
      </a:accent1>
      <a:accent2>
        <a:srgbClr val="00A3F0"/>
      </a:accent2>
      <a:accent3>
        <a:srgbClr val="FFFFFF"/>
      </a:accent3>
      <a:accent4>
        <a:srgbClr val="000000"/>
      </a:accent4>
      <a:accent5>
        <a:srgbClr val="C5BFBB"/>
      </a:accent5>
      <a:accent6>
        <a:srgbClr val="0093D9"/>
      </a:accent6>
      <a:hlink>
        <a:srgbClr val="FF660F"/>
      </a:hlink>
      <a:folHlink>
        <a:srgbClr val="00707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70C3C"/>
        </a:dk2>
        <a:lt2>
          <a:srgbClr val="999999"/>
        </a:lt2>
        <a:accent1>
          <a:srgbClr val="8C7B70"/>
        </a:accent1>
        <a:accent2>
          <a:srgbClr val="00A3F0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0093D9"/>
        </a:accent6>
        <a:hlink>
          <a:srgbClr val="FF660F"/>
        </a:hlink>
        <a:folHlink>
          <a:srgbClr val="0070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8769</TotalTime>
  <Words>706</Words>
  <Application>Microsoft Office PowerPoint</Application>
  <PresentationFormat>Widescreen</PresentationFormat>
  <Paragraphs>141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Helvetica</vt:lpstr>
      <vt:lpstr>Times</vt:lpstr>
      <vt:lpstr>Wingdings</vt:lpstr>
      <vt:lpstr>blank</vt:lpstr>
      <vt:lpstr>Parker Quick-Fit</vt:lpstr>
      <vt:lpstr>Parker QuickFit™ Oil Change System</vt:lpstr>
      <vt:lpstr>Parker Quick Fit</vt:lpstr>
      <vt:lpstr>Quick Fit Video</vt:lpstr>
      <vt:lpstr>Changing engine oil</vt:lpstr>
      <vt:lpstr>Maintenance Process Today</vt:lpstr>
      <vt:lpstr>PowerPoint Presentation</vt:lpstr>
      <vt:lpstr>QuickFit Valve</vt:lpstr>
      <vt:lpstr>New Oil Change Process</vt:lpstr>
      <vt:lpstr>QuickFit Target Industries</vt:lpstr>
      <vt:lpstr>Rental Companies</vt:lpstr>
      <vt:lpstr>OEMs</vt:lpstr>
      <vt:lpstr>Heavy Equipment</vt:lpstr>
      <vt:lpstr>Step by Step </vt:lpstr>
      <vt:lpstr>PowerPoint Presentation</vt:lpstr>
      <vt:lpstr>Components in the system</vt:lpstr>
      <vt:lpstr>Installation Guide</vt:lpstr>
      <vt:lpstr>RESOURCES</vt:lpstr>
      <vt:lpstr>FAQ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Parker QuickFit™ Oil Change System</dc:title>
  <dc:creator>Emily Renton</dc:creator>
  <cp:lastModifiedBy>Ron Scirocco</cp:lastModifiedBy>
  <cp:revision>15</cp:revision>
  <dcterms:created xsi:type="dcterms:W3CDTF">2020-10-13T14:31:29Z</dcterms:created>
  <dcterms:modified xsi:type="dcterms:W3CDTF">2020-10-26T16:07:17Z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606505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